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7"/>
  </p:notesMasterIdLst>
  <p:handoutMasterIdLst>
    <p:handoutMasterId r:id="rId8"/>
  </p:handoutMasterIdLst>
  <p:sldIdLst>
    <p:sldId id="567" r:id="rId2"/>
    <p:sldId id="562" r:id="rId3"/>
    <p:sldId id="564" r:id="rId4"/>
    <p:sldId id="565" r:id="rId5"/>
    <p:sldId id="566" r:id="rId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A3BA2A"/>
    <a:srgbClr val="C41425"/>
    <a:srgbClr val="73472E"/>
    <a:srgbClr val="686869"/>
    <a:srgbClr val="007E98"/>
    <a:srgbClr val="975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6" autoAdjust="0"/>
    <p:restoredTop sz="83041" autoAdjust="0"/>
  </p:normalViewPr>
  <p:slideViewPr>
    <p:cSldViewPr>
      <p:cViewPr varScale="1">
        <p:scale>
          <a:sx n="71" d="100"/>
          <a:sy n="71" d="100"/>
        </p:scale>
        <p:origin x="2220" y="72"/>
      </p:cViewPr>
      <p:guideLst>
        <p:guide orient="horz" pos="3360"/>
        <p:guide pos="2304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8" y="-90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AFCEE - 4PAE13 Industry Forum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2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March 22, 2012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3961"/>
            <a:ext cx="304397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961"/>
            <a:ext cx="304397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4388A1-8556-4E2F-AA23-0AEEC2468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69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March 22, 2012</a:t>
            </a:r>
          </a:p>
        </p:txBody>
      </p:sp>
      <p:sp>
        <p:nvSpPr>
          <p:cNvPr id="378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7388"/>
            <a:ext cx="4681537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8" y="4425924"/>
            <a:ext cx="5190987" cy="41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846"/>
            <a:ext cx="3053522" cy="4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846"/>
            <a:ext cx="3053522" cy="4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018C6C-2648-4390-969E-B92F39DBF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0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Aspects of Design that effect Cost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Material Requirements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Project Schedule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Contractor Access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Minimizing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22, 2012</a:t>
            </a:r>
          </a:p>
        </p:txBody>
      </p:sp>
    </p:spTree>
    <p:extLst>
      <p:ext uri="{BB962C8B-B14F-4D97-AF65-F5344CB8AC3E}">
        <p14:creationId xmlns:p14="http://schemas.microsoft.com/office/powerpoint/2010/main" val="15459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22, 2012</a:t>
            </a:r>
          </a:p>
        </p:txBody>
      </p:sp>
    </p:spTree>
    <p:extLst>
      <p:ext uri="{BB962C8B-B14F-4D97-AF65-F5344CB8AC3E}">
        <p14:creationId xmlns:p14="http://schemas.microsoft.com/office/powerpoint/2010/main" val="8177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22, 2012</a:t>
            </a:r>
          </a:p>
        </p:txBody>
      </p:sp>
    </p:spTree>
    <p:extLst>
      <p:ext uri="{BB962C8B-B14F-4D97-AF65-F5344CB8AC3E}">
        <p14:creationId xmlns:p14="http://schemas.microsoft.com/office/powerpoint/2010/main" val="182061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22, 2012</a:t>
            </a:r>
          </a:p>
        </p:txBody>
      </p:sp>
    </p:spTree>
    <p:extLst>
      <p:ext uri="{BB962C8B-B14F-4D97-AF65-F5344CB8AC3E}">
        <p14:creationId xmlns:p14="http://schemas.microsoft.com/office/powerpoint/2010/main" val="43054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22, 2012</a:t>
            </a:r>
          </a:p>
        </p:txBody>
      </p:sp>
    </p:spTree>
    <p:extLst>
      <p:ext uri="{BB962C8B-B14F-4D97-AF65-F5344CB8AC3E}">
        <p14:creationId xmlns:p14="http://schemas.microsoft.com/office/powerpoint/2010/main" val="207512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52400" y="147243"/>
            <a:ext cx="8833105" cy="655835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9303"/>
            <a:ext cx="9143999" cy="1527349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96720"/>
            <a:ext cx="9144000" cy="12058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077200" cy="4724400"/>
          </a:xfrm>
        </p:spPr>
        <p:txBody>
          <a:bodyPr vert="horz"/>
          <a:lstStyle>
            <a:lvl1pPr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281" y="1143692"/>
            <a:ext cx="9139719" cy="47307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507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533400" y="1447800"/>
            <a:ext cx="4038600" cy="4724400"/>
          </a:xfrm>
        </p:spPr>
        <p:txBody>
          <a:bodyPr vert="horz"/>
          <a:lstStyle>
            <a:lvl1pPr eaLnBrk="1" latinLnBrk="0" hangingPunct="1"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eaLnBrk="1" latinLnBrk="0" hangingPunct="1"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447800"/>
            <a:ext cx="4038600" cy="4724400"/>
          </a:xfrm>
        </p:spPr>
        <p:txBody>
          <a:bodyPr vert="horz"/>
          <a:lstStyle>
            <a:lvl1pPr eaLnBrk="1" latinLnBrk="0" hangingPunct="1"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eaLnBrk="1" latinLnBrk="0" hangingPunct="1"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077200" cy="4724400"/>
          </a:xfrm>
        </p:spPr>
        <p:txBody>
          <a:bodyPr vert="horz"/>
          <a:lstStyle>
            <a:lvl1pPr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2800" b="0" cap="none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392680"/>
            <a:ext cx="9144000" cy="45719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5" descr="MeadHunt-Vrt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006556"/>
            <a:ext cx="990600" cy="6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910" y="160579"/>
            <a:ext cx="8821836" cy="448989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00550"/>
            <a:ext cx="8077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445824"/>
            <a:ext cx="8077200" cy="9549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754880"/>
            <a:ext cx="9144000" cy="45720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910" y="160579"/>
            <a:ext cx="8821836" cy="448989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73472E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9549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648200"/>
            <a:ext cx="9144000" cy="45720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5" descr="MeadHunt-Vrt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006556"/>
            <a:ext cx="990600" cy="6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9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8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" y="1143000"/>
            <a:ext cx="9144000" cy="45719"/>
          </a:xfrm>
          <a:prstGeom prst="rect">
            <a:avLst/>
          </a:prstGeom>
          <a:solidFill>
            <a:srgbClr val="00A1DE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5" descr="MeadHunt-Vrt_Colo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006556"/>
            <a:ext cx="990600" cy="6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7" r:id="rId2"/>
    <p:sldLayoutId id="2147484189" r:id="rId3"/>
    <p:sldLayoutId id="2147484187" r:id="rId4"/>
    <p:sldLayoutId id="2147484188" r:id="rId5"/>
    <p:sldLayoutId id="2147484194" r:id="rId6"/>
    <p:sldLayoutId id="2147484199" r:id="rId7"/>
    <p:sldLayoutId id="2147484200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C41425"/>
        </a:buClr>
        <a:buSzPct val="110000"/>
        <a:buFont typeface="Wingdings" pitchFamily="2" charset="2"/>
        <a:buChar char="§"/>
        <a:defRPr kumimoji="0" sz="2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bg2">
            <a:lumMod val="75000"/>
          </a:schemeClr>
        </a:buClr>
        <a:buSzPct val="85000"/>
        <a:buFont typeface="Wingdings" pitchFamily="2" charset="2"/>
        <a:buChar char="§"/>
        <a:defRPr kumimoji="0"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5663" indent="-261938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Arial" pitchFamily="34" charset="0"/>
        <a:buChar char="–"/>
        <a:defRPr kumimoji="0"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68680" indent="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None/>
        <a:defRPr kumimoji="0" sz="1600" i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0" algn="l" rtl="0" eaLnBrk="1" latinLnBrk="0" hangingPunct="1">
        <a:spcBef>
          <a:spcPts val="370"/>
        </a:spcBef>
        <a:buClr>
          <a:schemeClr val="accent3"/>
        </a:buClr>
        <a:buFontTx/>
        <a:buNone/>
        <a:defRPr kumimoji="0" sz="1600" i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-71" b="30780"/>
          <a:stretch/>
        </p:blipFill>
        <p:spPr>
          <a:xfrm>
            <a:off x="-1" y="-1"/>
            <a:ext cx="9150531" cy="4750527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5B4CC6D5-2A6C-4CB9-9A6C-818E0CC7008F}"/>
              </a:ext>
            </a:extLst>
          </p:cNvPr>
          <p:cNvSpPr txBox="1">
            <a:spLocks/>
          </p:cNvSpPr>
          <p:nvPr/>
        </p:nvSpPr>
        <p:spPr>
          <a:xfrm>
            <a:off x="34834" y="5516912"/>
            <a:ext cx="9143999" cy="105482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rgbClr val="C41425"/>
              </a:buClr>
              <a:buSzPct val="110000"/>
              <a:buFont typeface="Wingdings" pitchFamily="2" charset="2"/>
              <a:buChar char="§"/>
              <a:defRPr kumimoji="0" sz="2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bg2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5663" indent="-261938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Arial" pitchFamily="34" charset="0"/>
              <a:buChar char="–"/>
              <a:defRPr kumimoji="0"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i="1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i="1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Value Engineering In Design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Aspects of Design that Affect Cost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283CE0-A4F2-43CA-A19B-D147768067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139" y="5002487"/>
            <a:ext cx="1765717" cy="3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8646" r="5520" b="23819"/>
          <a:stretch/>
        </p:blipFill>
        <p:spPr>
          <a:xfrm>
            <a:off x="0" y="0"/>
            <a:ext cx="6629399" cy="272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/>
          <a:stretch/>
        </p:blipFill>
        <p:spPr>
          <a:xfrm>
            <a:off x="0" y="2720529"/>
            <a:ext cx="9144000" cy="414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4BAD7-8F1F-4630-BCBF-E0E8214B3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205802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00BB3-CDA2-49AB-8D5B-C1064CD5D655}"/>
              </a:ext>
            </a:extLst>
          </p:cNvPr>
          <p:cNvSpPr txBox="1"/>
          <p:nvPr/>
        </p:nvSpPr>
        <p:spPr>
          <a:xfrm>
            <a:off x="6477000" y="0"/>
            <a:ext cx="2666998" cy="2720529"/>
          </a:xfrm>
          <a:prstGeom prst="rect">
            <a:avLst/>
          </a:prstGeom>
          <a:solidFill>
            <a:srgbClr val="00A1DE"/>
          </a:solidFill>
        </p:spPr>
        <p:txBody>
          <a:bodyPr wrap="square" lIns="182880" tIns="182880" rIns="182880" bIns="182880" anchor="ctr">
            <a:noAutofit/>
          </a:bodyPr>
          <a:lstStyle/>
          <a:p>
            <a:pPr lvl="0"/>
            <a:r>
              <a:rPr lang="en-US" sz="1600" b="1" i="1" dirty="0">
                <a:solidFill>
                  <a:prstClr val="white"/>
                </a:solidFill>
              </a:rPr>
              <a:t>Material Requirements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Concrete and asphalt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</a:rPr>
              <a:t>Higher quality = increased cost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</a:rPr>
              <a:t>Sourcing / location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</a:rPr>
              <a:t>Upfront mix design approval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</a:rPr>
              <a:t>Amount of material vs. fixed testing costs</a:t>
            </a:r>
          </a:p>
        </p:txBody>
      </p:sp>
    </p:spTree>
    <p:extLst>
      <p:ext uri="{BB962C8B-B14F-4D97-AF65-F5344CB8AC3E}">
        <p14:creationId xmlns:p14="http://schemas.microsoft.com/office/powerpoint/2010/main" val="29135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280" r="8256" b="116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9DF53-0AD3-4988-A2A1-3DBF9B20D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205802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50412-460F-4DD5-A0C0-EF7A2490E3A6}"/>
              </a:ext>
            </a:extLst>
          </p:cNvPr>
          <p:cNvSpPr txBox="1"/>
          <p:nvPr/>
        </p:nvSpPr>
        <p:spPr>
          <a:xfrm>
            <a:off x="0" y="5174581"/>
            <a:ext cx="4191000" cy="1323439"/>
          </a:xfrm>
          <a:prstGeom prst="rect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</p:spPr>
        <p:txBody>
          <a:bodyPr wrap="square" lIns="182880" anchor="ctr">
            <a:spAutoFit/>
          </a:bodyPr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Accelerated schedule = increased cost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Construction phasing 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Onsite / offsite phases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Limits effect on mission</a:t>
            </a:r>
          </a:p>
          <a:p>
            <a:pPr marL="514350" lvl="1" indent="-169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Used to balance schedule / cost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1C3EF-BAB4-44CA-853B-29BF070B8A24}"/>
              </a:ext>
            </a:extLst>
          </p:cNvPr>
          <p:cNvSpPr txBox="1"/>
          <p:nvPr/>
        </p:nvSpPr>
        <p:spPr>
          <a:xfrm>
            <a:off x="0" y="4876800"/>
            <a:ext cx="4191000" cy="307777"/>
          </a:xfrm>
          <a:prstGeom prst="rect">
            <a:avLst/>
          </a:prstGeom>
          <a:solidFill>
            <a:srgbClr val="00A1DE"/>
          </a:solidFill>
        </p:spPr>
        <p:txBody>
          <a:bodyPr wrap="square" lIns="182880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1713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53802-5210-4A5E-B7A8-9C2CF096E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205802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7DEB1-1EE4-45DD-A33A-1732BBBE86AE}"/>
              </a:ext>
            </a:extLst>
          </p:cNvPr>
          <p:cNvSpPr txBox="1"/>
          <p:nvPr/>
        </p:nvSpPr>
        <p:spPr>
          <a:xfrm>
            <a:off x="0" y="4795391"/>
            <a:ext cx="4495800" cy="1077218"/>
          </a:xfrm>
          <a:prstGeom prst="rect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</p:spPr>
        <p:txBody>
          <a:bodyPr wrap="square" lIns="182880" anchor="ctr">
            <a:spAutoFit/>
          </a:bodyPr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Limits productivity = increased cost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Time sensitive work items – Paving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Compromise between security / mission operations and 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9921C-C365-4A2E-8AD4-ECF5405A5DC0}"/>
              </a:ext>
            </a:extLst>
          </p:cNvPr>
          <p:cNvSpPr txBox="1"/>
          <p:nvPr/>
        </p:nvSpPr>
        <p:spPr>
          <a:xfrm>
            <a:off x="0" y="4469859"/>
            <a:ext cx="4495800" cy="307777"/>
          </a:xfrm>
          <a:prstGeom prst="rect">
            <a:avLst/>
          </a:prstGeom>
          <a:solidFill>
            <a:srgbClr val="00A1DE"/>
          </a:solidFill>
        </p:spPr>
        <p:txBody>
          <a:bodyPr wrap="square" lIns="182880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Contractor Access</a:t>
            </a:r>
          </a:p>
        </p:txBody>
      </p:sp>
    </p:spTree>
    <p:extLst>
      <p:ext uri="{BB962C8B-B14F-4D97-AF65-F5344CB8AC3E}">
        <p14:creationId xmlns:p14="http://schemas.microsoft.com/office/powerpoint/2010/main" val="816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37EAB-3E79-4AAB-846E-7FA4EA154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205802" cy="76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85025-F23E-4543-AF02-757DB263D9B5}"/>
              </a:ext>
            </a:extLst>
          </p:cNvPr>
          <p:cNvSpPr txBox="1"/>
          <p:nvPr/>
        </p:nvSpPr>
        <p:spPr>
          <a:xfrm>
            <a:off x="3657600" y="5261529"/>
            <a:ext cx="5486400" cy="1323439"/>
          </a:xfrm>
          <a:prstGeom prst="rect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</p:spPr>
        <p:txBody>
          <a:bodyPr wrap="square">
            <a:spAutoFit/>
          </a:bodyPr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Detailed and clear bidding documents/SOW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Existing conditions + weather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Designs that limit exposure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Protect subgrade and underlying materials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Material submittals approval prior to construction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B9F79-5CCA-4542-BE67-707F8946F0FA}"/>
              </a:ext>
            </a:extLst>
          </p:cNvPr>
          <p:cNvSpPr txBox="1"/>
          <p:nvPr/>
        </p:nvSpPr>
        <p:spPr>
          <a:xfrm>
            <a:off x="3657600" y="4953000"/>
            <a:ext cx="5486400" cy="307777"/>
          </a:xfrm>
          <a:prstGeom prst="rect">
            <a:avLst/>
          </a:prstGeom>
          <a:solidFill>
            <a:srgbClr val="00A1DE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Minimizing Risk</a:t>
            </a:r>
          </a:p>
        </p:txBody>
      </p:sp>
    </p:spTree>
    <p:extLst>
      <p:ext uri="{BB962C8B-B14F-4D97-AF65-F5344CB8AC3E}">
        <p14:creationId xmlns:p14="http://schemas.microsoft.com/office/powerpoint/2010/main" val="11152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 for HydroVision">
  <a:themeElements>
    <a:clrScheme name="Mead &amp; Hunt">
      <a:dk1>
        <a:srgbClr val="000000"/>
      </a:dk1>
      <a:lt1>
        <a:sysClr val="window" lastClr="FFFFFF"/>
      </a:lt1>
      <a:dk2>
        <a:srgbClr val="686869"/>
      </a:dk2>
      <a:lt2>
        <a:srgbClr val="9B8C7C"/>
      </a:lt2>
      <a:accent1>
        <a:srgbClr val="007E98"/>
      </a:accent1>
      <a:accent2>
        <a:srgbClr val="73472E"/>
      </a:accent2>
      <a:accent3>
        <a:srgbClr val="C41425"/>
      </a:accent3>
      <a:accent4>
        <a:srgbClr val="F37021"/>
      </a:accent4>
      <a:accent5>
        <a:srgbClr val="9FACAB"/>
      </a:accent5>
      <a:accent6>
        <a:srgbClr val="FFFFFF"/>
      </a:accent6>
      <a:hlink>
        <a:srgbClr val="FFFFFF"/>
      </a:hlink>
      <a:folHlink>
        <a:srgbClr val="FFFFFF"/>
      </a:folHlink>
    </a:clrScheme>
    <a:fontScheme name="meadhu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146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Wingdings</vt:lpstr>
      <vt:lpstr>Wingdings 2</vt:lpstr>
      <vt:lpstr>PowerPoint template for HydroVision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Mead &amp; Hunt,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Proactive in Dam Safety –  Jackson Bluff Dam Spillway Modification</dc:title>
  <dc:creator>850yx</dc:creator>
  <cp:lastModifiedBy>Michael Runde</cp:lastModifiedBy>
  <cp:revision>291</cp:revision>
  <cp:lastPrinted>2012-03-21T02:14:13Z</cp:lastPrinted>
  <dcterms:created xsi:type="dcterms:W3CDTF">2011-06-29T21:02:40Z</dcterms:created>
  <dcterms:modified xsi:type="dcterms:W3CDTF">2019-03-18T13:56:39Z</dcterms:modified>
</cp:coreProperties>
</file>